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0"/>
      <p:regular r:id="rId18"/>
      <p:bold r:id="rId19"/>
    </p:embeddedFont>
    <p:embeddedFont>
      <p:font typeface="Twinkl SemiBold" charset="0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E3C66D"/>
    <a:srgbClr val="3399FF"/>
    <a:srgbClr val="00DEC1"/>
    <a:srgbClr val="ACDDFC"/>
    <a:srgbClr val="80C1EB"/>
    <a:srgbClr val="18A0DB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09" autoAdjust="0"/>
    <p:restoredTop sz="80092" autoAdjust="0"/>
  </p:normalViewPr>
  <p:slideViewPr>
    <p:cSldViewPr snapToGrid="0" showGuides="1">
      <p:cViewPr varScale="1">
        <p:scale>
          <a:sx n="65" d="100"/>
          <a:sy n="65" d="100"/>
        </p:scale>
        <p:origin x="1766" y="6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Q3.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 × 10) + (2 × 5) = 40   Children do not need to know brackets in Year 2 so may write 3 × 10 + 2 × 5 = 40.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56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931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636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402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788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069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children could also suggest that 40 ÷ 2 is the odd one out as it is the only division calculation.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801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024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44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531" y="6098353"/>
            <a:ext cx="630937" cy="4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50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 hasCustomPrompt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text – body size 18 - minimum size 16 (only to be used if really needed)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105" y="6758650"/>
            <a:ext cx="481585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 SemiBold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 SemiBold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531" y="3227831"/>
            <a:ext cx="630937" cy="4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6BB70E07-45ED-4037-9983-873FAFE2578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799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92477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  <a:latin typeface="+mj-lt"/>
              </a:rPr>
              <a:t>Maths Mastery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262" y="3607709"/>
            <a:ext cx="8065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+mj-lt"/>
              </a:rPr>
              <a:t>Multiplication and Division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831CB3-D730-45DB-8CC8-156ACBDA59CA}"/>
              </a:ext>
            </a:extLst>
          </p:cNvPr>
          <p:cNvSpPr txBox="1"/>
          <p:nvPr/>
        </p:nvSpPr>
        <p:spPr>
          <a:xfrm>
            <a:off x="339969" y="422031"/>
            <a:ext cx="25010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20.5.20</a:t>
            </a:r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9D6814-33F2-4D3B-B5D2-1B3937534403}"/>
              </a:ext>
            </a:extLst>
          </p:cNvPr>
          <p:cNvSpPr/>
          <p:nvPr/>
        </p:nvSpPr>
        <p:spPr>
          <a:xfrm>
            <a:off x="107950" y="115888"/>
            <a:ext cx="8928100" cy="6626225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8C52A0-D3D2-4003-84E5-4CFDE52A1A68}"/>
              </a:ext>
            </a:extLst>
          </p:cNvPr>
          <p:cNvSpPr/>
          <p:nvPr/>
        </p:nvSpPr>
        <p:spPr>
          <a:xfrm>
            <a:off x="-1022044" y="-79617"/>
            <a:ext cx="8794138" cy="46166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GB" sz="4000" dirty="0">
                <a:latin typeface="+mj-lt"/>
              </a:rPr>
              <a:t>              Task 1                       Task 2</a:t>
            </a:r>
          </a:p>
          <a:p>
            <a:pPr algn="ctr">
              <a:defRPr/>
            </a:pPr>
            <a:endParaRPr lang="en-GB" sz="4000" dirty="0">
              <a:latin typeface="+mj-lt"/>
            </a:endParaRPr>
          </a:p>
          <a:p>
            <a:pPr algn="ctr">
              <a:defRPr/>
            </a:pPr>
            <a:endParaRPr lang="en-GB" sz="4000" dirty="0">
              <a:latin typeface="+mj-lt"/>
            </a:endParaRPr>
          </a:p>
          <a:p>
            <a:pPr algn="ctr">
              <a:defRPr/>
            </a:pPr>
            <a:endParaRPr lang="en-GB" sz="4000" dirty="0">
              <a:latin typeface="+mj-lt"/>
            </a:endParaRPr>
          </a:p>
          <a:p>
            <a:pPr algn="ctr">
              <a:defRPr/>
            </a:pPr>
            <a:endParaRPr lang="en-GB" sz="4000" dirty="0">
              <a:latin typeface="+mj-lt"/>
            </a:endParaRPr>
          </a:p>
          <a:p>
            <a:pPr algn="ctr">
              <a:defRPr/>
            </a:pPr>
            <a:endParaRPr lang="en-GB" sz="4000" dirty="0">
              <a:latin typeface="+mj-lt"/>
            </a:endParaRPr>
          </a:p>
          <a:p>
            <a:pPr algn="r">
              <a:defRPr/>
            </a:pPr>
            <a:endParaRPr lang="en-GB" sz="200" dirty="0">
              <a:latin typeface="+mj-lt"/>
            </a:endParaRPr>
          </a:p>
          <a:p>
            <a:pPr algn="r">
              <a:defRPr/>
            </a:pPr>
            <a:endParaRPr lang="en-GB" sz="200" dirty="0">
              <a:latin typeface="+mj-lt"/>
            </a:endParaRPr>
          </a:p>
          <a:p>
            <a:pPr algn="r">
              <a:defRPr/>
            </a:pPr>
            <a:endParaRPr lang="en-GB" sz="200" dirty="0">
              <a:latin typeface="+mj-lt"/>
            </a:endParaRPr>
          </a:p>
          <a:p>
            <a:pPr algn="r">
              <a:defRPr/>
            </a:pPr>
            <a:endParaRPr lang="en-GB" sz="200" dirty="0">
              <a:latin typeface="+mj-lt"/>
            </a:endParaRPr>
          </a:p>
          <a:p>
            <a:pPr algn="r">
              <a:defRPr/>
            </a:pPr>
            <a:endParaRPr lang="en-GB" sz="200" dirty="0">
              <a:latin typeface="+mj-lt"/>
            </a:endParaRPr>
          </a:p>
          <a:p>
            <a:pPr algn="r">
              <a:defRPr/>
            </a:pPr>
            <a:endParaRPr lang="en-GB" sz="200" dirty="0">
              <a:latin typeface="+mj-lt"/>
            </a:endParaRPr>
          </a:p>
          <a:p>
            <a:pPr algn="r">
              <a:defRPr/>
            </a:pPr>
            <a:endParaRPr lang="en-GB" sz="200" dirty="0">
              <a:latin typeface="+mj-lt"/>
            </a:endParaRPr>
          </a:p>
          <a:p>
            <a:pPr algn="r">
              <a:defRPr/>
            </a:pPr>
            <a:endParaRPr lang="en-GB" sz="200" dirty="0">
              <a:latin typeface="+mj-lt"/>
            </a:endParaRPr>
          </a:p>
          <a:p>
            <a:pPr algn="r">
              <a:defRPr/>
            </a:pPr>
            <a:endParaRPr lang="en-GB" sz="200" dirty="0">
              <a:latin typeface="+mj-lt"/>
            </a:endParaRPr>
          </a:p>
          <a:p>
            <a:pPr algn="r">
              <a:defRPr/>
            </a:pPr>
            <a:endParaRPr lang="en-GB" sz="200" dirty="0">
              <a:latin typeface="+mj-lt"/>
            </a:endParaRPr>
          </a:p>
          <a:p>
            <a:pPr algn="r">
              <a:defRPr/>
            </a:pPr>
            <a:r>
              <a:rPr lang="en-GB" sz="4000" dirty="0">
                <a:latin typeface="+mj-lt"/>
              </a:rPr>
              <a:t>Task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B0345D-02F7-4DA5-A4D5-8CC52BF04F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33" t="17522" r="42051" b="10673"/>
          <a:stretch/>
        </p:blipFill>
        <p:spPr>
          <a:xfrm>
            <a:off x="107950" y="668216"/>
            <a:ext cx="4474181" cy="61020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30C8D5-5BFD-4A51-845C-83529A439F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70" t="21624" r="14487" b="10456"/>
          <a:stretch/>
        </p:blipFill>
        <p:spPr>
          <a:xfrm>
            <a:off x="5478512" y="504093"/>
            <a:ext cx="3149474" cy="34934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266235-AC6E-427D-A307-F53383A20E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282" t="20028" r="52180" b="19801"/>
          <a:stretch/>
        </p:blipFill>
        <p:spPr>
          <a:xfrm>
            <a:off x="5799415" y="4444487"/>
            <a:ext cx="2594307" cy="24031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239" y="450630"/>
            <a:ext cx="8270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+mj-lt"/>
              </a:rPr>
              <a:t>Repeated Addition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94672" y="1399740"/>
            <a:ext cx="767949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Write these addition sentences as multiplication sentences:</a:t>
            </a:r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/>
              <a:t>5 + 5 + 5 + 5 + 5 + 5 = 30</a:t>
            </a:r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/>
              <a:t>10 + 10 + 10 + 10 + 10 = 50</a:t>
            </a:r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/>
              <a:t>10 + 10 + 10 + 5 + 5 = 40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620001" y="5832389"/>
            <a:ext cx="996552" cy="50081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Show Answers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00" y="5832389"/>
            <a:ext cx="996552" cy="5008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Hide Answers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65620" y="2248930"/>
            <a:ext cx="4951960" cy="63431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6 × 5 = 30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65620" y="3365691"/>
            <a:ext cx="4951960" cy="63431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5 × 10 = 50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65620" y="4478867"/>
            <a:ext cx="4951960" cy="63431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3 × 10 + 2 × 5 = 40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2351" y="2248930"/>
            <a:ext cx="54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2351" y="3365691"/>
            <a:ext cx="54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2351" y="4573848"/>
            <a:ext cx="54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00000">
            <a:off x="7424467" y="1582180"/>
            <a:ext cx="227435" cy="460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8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" grpId="0" animBg="1"/>
      <p:bldP spid="4" grpId="1" animBg="1"/>
      <p:bldP spid="9" grpId="0" build="allAtOnce" animBg="1"/>
      <p:bldP spid="9" grpId="1" animBg="1"/>
      <p:bldP spid="9" grpId="2" animBg="1"/>
      <p:bldP spid="10" grpId="0" build="allAtOnce" animBg="1"/>
      <p:bldP spid="10" grpId="1" animBg="1"/>
      <p:bldP spid="1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661" y="501041"/>
            <a:ext cx="8277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+mj-lt"/>
              </a:rPr>
              <a:t>Would you rather?</a:t>
            </a:r>
            <a:endParaRPr lang="en-GB" sz="4000" dirty="0">
              <a:latin typeface="+mj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3932" y="1482009"/>
            <a:ext cx="4040980" cy="3244179"/>
          </a:xfrm>
        </p:spPr>
        <p:txBody>
          <a:bodyPr>
            <a:noAutofit/>
          </a:bodyPr>
          <a:lstStyle/>
          <a:p>
            <a:pPr algn="ctr"/>
            <a:r>
              <a:rPr lang="en-GB" sz="2400" dirty="0"/>
              <a:t>Would you rather have 3 boxes with 10 biscuits in or 5 boxes with 5 biscuits in? Explain your reasoning. 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Would you rather have 4 trays with 5 apples in or 2 trays with 10 apples in? Explain your reasoning.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620001" y="5832389"/>
            <a:ext cx="996552" cy="50081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Show Answers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00" y="5832389"/>
            <a:ext cx="996552" cy="5008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Hide Answers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243" y="1208927"/>
            <a:ext cx="2416907" cy="24110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5" y="4099389"/>
            <a:ext cx="2040730" cy="2101064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058442" y="2985675"/>
            <a:ext cx="4951960" cy="63431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 boxes × 10 = 30 or 5 boxes × 5 = 25 so it depends if you want lots of biscuits!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058442" y="5396736"/>
            <a:ext cx="4951960" cy="63431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4 trays × 5 = 20 or 2 trays × 10 = 20 so they both have exactly the same number of apples!</a:t>
            </a:r>
          </a:p>
        </p:txBody>
      </p:sp>
    </p:spTree>
    <p:extLst>
      <p:ext uri="{BB962C8B-B14F-4D97-AF65-F5344CB8AC3E}">
        <p14:creationId xmlns:p14="http://schemas.microsoft.com/office/powerpoint/2010/main" val="327422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6" b="12626"/>
          <a:stretch/>
        </p:blipFill>
        <p:spPr>
          <a:xfrm flipH="1">
            <a:off x="6891711" y="2996099"/>
            <a:ext cx="1800225" cy="34237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239" y="450630"/>
            <a:ext cx="8270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+mj-lt"/>
              </a:rPr>
              <a:t>True or False?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94672" y="1399740"/>
            <a:ext cx="7679499" cy="4351338"/>
          </a:xfrm>
        </p:spPr>
        <p:txBody>
          <a:bodyPr/>
          <a:lstStyle/>
          <a:p>
            <a:r>
              <a:rPr lang="en-GB" dirty="0"/>
              <a:t>Explain your reasoning!</a:t>
            </a:r>
          </a:p>
          <a:p>
            <a:endParaRPr lang="en-GB" sz="3200" dirty="0"/>
          </a:p>
          <a:p>
            <a:pPr algn="ctr"/>
            <a:r>
              <a:rPr lang="en-GB" sz="3200" dirty="0"/>
              <a:t>2 × 10 = 5 × 4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2 × 6 = 3 × 5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5 × 5 = 10 × 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620001" y="5832389"/>
            <a:ext cx="996552" cy="50081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Show Answers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00" y="5832389"/>
            <a:ext cx="996552" cy="5008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Hide Answers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74560" y="2248930"/>
            <a:ext cx="4951960" cy="63431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 20 = 20 so TRUE!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74560" y="3365691"/>
            <a:ext cx="4951960" cy="63431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 12 = 15 so FALSE!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74560" y="4478867"/>
            <a:ext cx="4951960" cy="63431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 25 = 30 so FALSE!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2351" y="2248930"/>
            <a:ext cx="54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2351" y="3365691"/>
            <a:ext cx="54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2351" y="4573848"/>
            <a:ext cx="54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413800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" grpId="0" animBg="1"/>
      <p:bldP spid="4" grpId="1" animBg="1"/>
      <p:bldP spid="9" grpId="0" build="allAtOnce" animBg="1"/>
      <p:bldP spid="9" grpId="1" animBg="1"/>
      <p:bldP spid="9" grpId="2" animBg="1"/>
      <p:bldP spid="10" grpId="0" build="allAtOnce" animBg="1"/>
      <p:bldP spid="10" grpId="1" animBg="1"/>
      <p:bldP spid="10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 flipH="1">
            <a:off x="3284871" y="2528544"/>
            <a:ext cx="3205941" cy="2543516"/>
            <a:chOff x="219116" y="0"/>
            <a:chExt cx="8705767" cy="68580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16" y="0"/>
              <a:ext cx="8705767" cy="6858000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4757818" y="3594729"/>
              <a:ext cx="2423509" cy="23181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1C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>
                  <a:solidFill>
                    <a:schemeClr val="tx1"/>
                  </a:solidFill>
                </a:rPr>
                <a:t>16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21239" y="450630"/>
            <a:ext cx="8270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+mj-lt"/>
              </a:rPr>
              <a:t>Sharing Equally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94672" y="1399740"/>
            <a:ext cx="7679499" cy="4351338"/>
          </a:xfrm>
        </p:spPr>
        <p:txBody>
          <a:bodyPr/>
          <a:lstStyle/>
          <a:p>
            <a:pPr algn="ctr"/>
            <a:r>
              <a:rPr lang="en-GB" dirty="0"/>
              <a:t>Two friends would like to buy some sweets from the shop but want to share them equally with none left over.</a:t>
            </a:r>
          </a:p>
          <a:p>
            <a:pPr algn="ctr"/>
            <a:r>
              <a:rPr lang="en-GB" dirty="0"/>
              <a:t>Which bag of sweets should they buy? How do you know?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620001" y="5832389"/>
            <a:ext cx="996552" cy="50081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Show Answers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00" y="5832389"/>
            <a:ext cx="996552" cy="5008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Hide Answers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0286" y="5393933"/>
            <a:ext cx="6925328" cy="9392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They should buy bag number 2 because it is an even number, so can be shared equally between two (16 ÷ 2 = 8 each). The other bags would have sweets left over.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83213" y="2895647"/>
            <a:ext cx="2864415" cy="2256454"/>
            <a:chOff x="490709" y="868602"/>
            <a:chExt cx="8705767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709" y="868602"/>
              <a:ext cx="8705767" cy="685800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4710467" y="4101249"/>
              <a:ext cx="2612880" cy="249927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1C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>
                  <a:solidFill>
                    <a:schemeClr val="tx1"/>
                  </a:solidFill>
                </a:rPr>
                <a:t>15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5810303" y="2944534"/>
            <a:ext cx="2881633" cy="2286218"/>
            <a:chOff x="219116" y="0"/>
            <a:chExt cx="8705767" cy="6858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16" y="0"/>
              <a:ext cx="8705767" cy="6858000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4605545" y="3618807"/>
              <a:ext cx="2423511" cy="23181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1C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>
                  <a:solidFill>
                    <a:schemeClr val="tx1"/>
                  </a:solidFill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072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94672" y="1399740"/>
            <a:ext cx="7679499" cy="4351338"/>
          </a:xfrm>
        </p:spPr>
        <p:txBody>
          <a:bodyPr/>
          <a:lstStyle/>
          <a:p>
            <a:pPr algn="ctr"/>
            <a:r>
              <a:rPr lang="en-GB" dirty="0"/>
              <a:t>Insert the missing numbers to make these number sentences correct.</a:t>
            </a:r>
          </a:p>
          <a:p>
            <a:pPr algn="ctr"/>
            <a:endParaRPr lang="en-GB" dirty="0"/>
          </a:p>
          <a:p>
            <a:pPr algn="ctr"/>
            <a:endParaRPr lang="es-ES" dirty="0"/>
          </a:p>
          <a:p>
            <a:pPr algn="ctr"/>
            <a:endParaRPr lang="en-GB" dirty="0"/>
          </a:p>
          <a:p>
            <a:pPr algn="ctr"/>
            <a:r>
              <a:rPr lang="en-GB" sz="4400" dirty="0"/>
              <a:t>20 = ? × ? </a:t>
            </a:r>
          </a:p>
          <a:p>
            <a:pPr algn="ctr"/>
            <a:endParaRPr lang="en-GB" sz="4400" dirty="0"/>
          </a:p>
          <a:p>
            <a:pPr algn="ctr"/>
            <a:r>
              <a:rPr lang="en-GB" sz="4400" dirty="0"/>
              <a:t>? ÷ ? = 10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4939">
            <a:off x="364518" y="2615827"/>
            <a:ext cx="3126838" cy="27888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239" y="450630"/>
            <a:ext cx="8270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+mj-lt"/>
              </a:rPr>
              <a:t>Solve It!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620001" y="5832389"/>
            <a:ext cx="996552" cy="50081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Show Answers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00" y="5832389"/>
            <a:ext cx="996552" cy="5008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Hide Answers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161202" y="2152024"/>
            <a:ext cx="2746438" cy="1771479"/>
          </a:xfrm>
          <a:prstGeom prst="roundRect">
            <a:avLst>
              <a:gd name="adj" fmla="val 79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20 = 10 × 2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20 = 4 × 5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20 = 2 × 10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20 = 1 × 20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20 = 5 × 4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20 = 20 × 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161202" y="1688601"/>
            <a:ext cx="2746438" cy="326016"/>
          </a:xfrm>
          <a:prstGeom prst="roundRect">
            <a:avLst>
              <a:gd name="adj" fmla="val 3242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Answers could include: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161202" y="4060910"/>
            <a:ext cx="2746438" cy="1771479"/>
          </a:xfrm>
          <a:prstGeom prst="roundRect">
            <a:avLst>
              <a:gd name="adj" fmla="val 79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100÷10=10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90÷9=10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80÷8=10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70÷7=10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60÷6=10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50÷5=10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40÷4=10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30÷3=10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20÷2=10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10</a:t>
            </a:r>
            <a:r>
              <a:rPr lang="en-GB" dirty="0">
                <a:solidFill>
                  <a:schemeClr val="tx1"/>
                </a:solidFill>
              </a:rPr>
              <a:t>÷1=10</a:t>
            </a:r>
          </a:p>
        </p:txBody>
      </p:sp>
    </p:spTree>
    <p:extLst>
      <p:ext uri="{BB962C8B-B14F-4D97-AF65-F5344CB8AC3E}">
        <p14:creationId xmlns:p14="http://schemas.microsoft.com/office/powerpoint/2010/main" val="161164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" t="-53578" r="12837" b="-1"/>
          <a:stretch/>
        </p:blipFill>
        <p:spPr>
          <a:xfrm rot="21447393">
            <a:off x="6358099" y="2828926"/>
            <a:ext cx="2338226" cy="5027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5" t="-21575"/>
          <a:stretch/>
        </p:blipFill>
        <p:spPr>
          <a:xfrm>
            <a:off x="4314825" y="2933700"/>
            <a:ext cx="1872566" cy="398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" t="-14743"/>
          <a:stretch/>
        </p:blipFill>
        <p:spPr>
          <a:xfrm>
            <a:off x="2331433" y="2956066"/>
            <a:ext cx="2709206" cy="375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" t="-14743"/>
          <a:stretch/>
        </p:blipFill>
        <p:spPr>
          <a:xfrm>
            <a:off x="440289" y="2956066"/>
            <a:ext cx="2709206" cy="3756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239" y="450630"/>
            <a:ext cx="8270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+mj-lt"/>
              </a:rPr>
              <a:t>Making Links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1363" y="1399740"/>
            <a:ext cx="5668498" cy="4351338"/>
          </a:xfrm>
        </p:spPr>
        <p:txBody>
          <a:bodyPr/>
          <a:lstStyle/>
          <a:p>
            <a:pPr algn="ctr"/>
            <a:r>
              <a:rPr lang="en-GB" dirty="0"/>
              <a:t>Can you write some number sentences to link the following numbers together?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620001" y="5832389"/>
            <a:ext cx="996552" cy="50081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Show Answers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00" y="5832389"/>
            <a:ext cx="996552" cy="5008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Hide Answers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183368" y="4002305"/>
            <a:ext cx="2746438" cy="1771479"/>
          </a:xfrm>
          <a:prstGeom prst="roundRect">
            <a:avLst>
              <a:gd name="adj" fmla="val 79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2 × 4 = 8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4 × 2 = 8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8 ÷ 4 = 2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8 ÷ 2 = 4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311685" y="2568540"/>
            <a:ext cx="1150705" cy="1150705"/>
          </a:xfrm>
          <a:prstGeom prst="roundRect">
            <a:avLst>
              <a:gd name="adj" fmla="val 1041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89934" y="2568540"/>
            <a:ext cx="1150705" cy="1150705"/>
          </a:xfrm>
          <a:prstGeom prst="roundRect">
            <a:avLst>
              <a:gd name="adj" fmla="val 1041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67270" y="2568540"/>
            <a:ext cx="1150705" cy="1150705"/>
          </a:xfrm>
          <a:prstGeom prst="roundRect">
            <a:avLst>
              <a:gd name="adj" fmla="val 1041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62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68" y="3101750"/>
            <a:ext cx="3890332" cy="33302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239" y="450630"/>
            <a:ext cx="8270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+mj-lt"/>
              </a:rPr>
              <a:t>Odd One Out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1363" y="1399740"/>
            <a:ext cx="5668498" cy="4351338"/>
          </a:xfrm>
        </p:spPr>
        <p:txBody>
          <a:bodyPr/>
          <a:lstStyle/>
          <a:p>
            <a:pPr algn="ctr"/>
            <a:r>
              <a:rPr lang="en-GB" dirty="0"/>
              <a:t>Which of these number sentences is the odd one out? Explain your reasoning.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620001" y="5832389"/>
            <a:ext cx="996552" cy="50081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Show Answers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00" y="5832389"/>
            <a:ext cx="996552" cy="5008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Hide Answers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31113" y="5832390"/>
            <a:ext cx="6742991" cy="500816"/>
          </a:xfrm>
          <a:prstGeom prst="roundRect">
            <a:avLst>
              <a:gd name="adj" fmla="val 79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20 x 0 is the odd one out as the others total 20.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45222" y="2250997"/>
            <a:ext cx="1520576" cy="698642"/>
          </a:xfrm>
          <a:prstGeom prst="roundRect">
            <a:avLst>
              <a:gd name="adj" fmla="val 1041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40 ÷ 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916719" y="2250997"/>
            <a:ext cx="1520576" cy="698642"/>
          </a:xfrm>
          <a:prstGeom prst="roundRect">
            <a:avLst>
              <a:gd name="adj" fmla="val 1041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4 × 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88216" y="2250997"/>
            <a:ext cx="1520576" cy="698642"/>
          </a:xfrm>
          <a:prstGeom prst="roundRect">
            <a:avLst>
              <a:gd name="adj" fmla="val 1041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20 × 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9712" y="2250997"/>
            <a:ext cx="1520576" cy="698642"/>
          </a:xfrm>
          <a:prstGeom prst="roundRect">
            <a:avLst>
              <a:gd name="adj" fmla="val 1041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2 × 10</a:t>
            </a:r>
          </a:p>
        </p:txBody>
      </p:sp>
    </p:spTree>
    <p:extLst>
      <p:ext uri="{BB962C8B-B14F-4D97-AF65-F5344CB8AC3E}">
        <p14:creationId xmlns:p14="http://schemas.microsoft.com/office/powerpoint/2010/main" val="76280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239" y="450630"/>
            <a:ext cx="8270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+mj-lt"/>
              </a:rPr>
              <a:t>The Inverse.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14496" y="1399740"/>
            <a:ext cx="7682232" cy="1014687"/>
          </a:xfrm>
        </p:spPr>
        <p:txBody>
          <a:bodyPr/>
          <a:lstStyle/>
          <a:p>
            <a:pPr algn="ctr"/>
            <a:r>
              <a:rPr lang="en-GB" dirty="0"/>
              <a:t>Can you write a number sentence that makes the same total as the opposite side?</a:t>
            </a:r>
          </a:p>
          <a:p>
            <a:pPr algn="ctr"/>
            <a:r>
              <a:rPr lang="en-GB" dirty="0"/>
              <a:t>2 x 5 = </a:t>
            </a:r>
            <a:r>
              <a:rPr lang="en-GB" dirty="0">
                <a:solidFill>
                  <a:schemeClr val="tx1"/>
                </a:solidFill>
              </a:rPr>
              <a:t>20 ÷ 2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7620001" y="5832389"/>
            <a:ext cx="996552" cy="50081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Show Answers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00" y="5832389"/>
            <a:ext cx="996552" cy="5008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Hide Answers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478908" y="2803787"/>
            <a:ext cx="1928704" cy="92222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/>
              <a:t>2 x 6 =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893337" y="4115368"/>
            <a:ext cx="1928704" cy="92222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/>
              <a:t>= 15 ÷ 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07612" y="2643175"/>
            <a:ext cx="3965827" cy="852276"/>
          </a:xfrm>
          <a:prstGeom prst="roundRect">
            <a:avLst>
              <a:gd name="adj" fmla="val 1041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93264" y="3864114"/>
            <a:ext cx="3965827" cy="852276"/>
          </a:xfrm>
          <a:prstGeom prst="roundRect">
            <a:avLst>
              <a:gd name="adj" fmla="val 1041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07612" y="2643175"/>
            <a:ext cx="3965827" cy="852276"/>
          </a:xfrm>
          <a:prstGeom prst="roundRect">
            <a:avLst>
              <a:gd name="adj" fmla="val 1041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Answers must total 12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e.g. 3 x 4 or 24 ÷ 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93264" y="3864114"/>
            <a:ext cx="3965827" cy="852276"/>
          </a:xfrm>
          <a:prstGeom prst="roundRect">
            <a:avLst>
              <a:gd name="adj" fmla="val 1041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Answers must total 5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 e.g. 10 ÷ 2 or 50 ÷ 10</a:t>
            </a:r>
          </a:p>
        </p:txBody>
      </p:sp>
    </p:spTree>
    <p:extLst>
      <p:ext uri="{BB962C8B-B14F-4D97-AF65-F5344CB8AC3E}">
        <p14:creationId xmlns:p14="http://schemas.microsoft.com/office/powerpoint/2010/main" val="364467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8" grpId="0" animBg="1"/>
      <p:bldP spid="18" grpId="1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</TotalTime>
  <Words>629</Words>
  <Application>Microsoft Office PowerPoint</Application>
  <PresentationFormat>On-screen Show (4:3)</PresentationFormat>
  <Paragraphs>140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Twinkl SemiBold</vt:lpstr>
      <vt:lpstr>Twinkl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Andrew Wormald</cp:lastModifiedBy>
  <cp:revision>130</cp:revision>
  <dcterms:created xsi:type="dcterms:W3CDTF">2014-10-01T16:09:27Z</dcterms:created>
  <dcterms:modified xsi:type="dcterms:W3CDTF">2020-05-19T15:17:39Z</dcterms:modified>
</cp:coreProperties>
</file>